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735763" cy="98663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6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3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5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8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4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2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8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F76C-736B-468F-A014-73965E1C024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529F-49D9-4BFF-89A7-45989890F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13" Target="../media/image12.jpeg" Type="http://schemas.openxmlformats.org/officeDocument/2006/relationships/image"/><Relationship Id="rId3" Target="../media/image2.jpeg" Type="http://schemas.openxmlformats.org/officeDocument/2006/relationships/image"/><Relationship Id="rId7" Target="../media/image6.jpeg" Type="http://schemas.openxmlformats.org/officeDocument/2006/relationships/image"/><Relationship Id="rId12" Target="../media/image11.jpeg" Type="http://schemas.openxmlformats.org/officeDocument/2006/relationships/image"/><Relationship Id="rId17" Target="../media/image16.jpeg" Type="http://schemas.openxmlformats.org/officeDocument/2006/relationships/image"/><Relationship Id="rId2" Target="../media/image1.jpeg" Type="http://schemas.openxmlformats.org/officeDocument/2006/relationships/image"/><Relationship Id="rId16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11" Target="../media/image10.jpeg" Type="http://schemas.openxmlformats.org/officeDocument/2006/relationships/image"/><Relationship Id="rId5" Target="../media/image4.jpeg" Type="http://schemas.openxmlformats.org/officeDocument/2006/relationships/image"/><Relationship Id="rId15" Target="../media/image14.jpeg" Type="http://schemas.openxmlformats.org/officeDocument/2006/relationships/image"/><Relationship Id="rId10" Target="../media/image9.jpeg" Type="http://schemas.openxmlformats.org/officeDocument/2006/relationships/image"/><Relationship Id="rId4" Target="../media/image3.jpeg" Type="http://schemas.openxmlformats.org/officeDocument/2006/relationships/image"/><Relationship Id="rId9" Target="../media/image8.png" Type="http://schemas.openxmlformats.org/officeDocument/2006/relationships/image"/><Relationship Id="rId14" Target="../media/image13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13" Target="../media/image28.jpeg" Type="http://schemas.openxmlformats.org/officeDocument/2006/relationships/image"/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12" Target="../media/image27.jpeg" Type="http://schemas.openxmlformats.org/officeDocument/2006/relationships/image"/><Relationship Id="rId17" Target="../media/image32.jpeg" Type="http://schemas.openxmlformats.org/officeDocument/2006/relationships/image"/><Relationship Id="rId2" Target="../media/image17.jpeg" Type="http://schemas.openxmlformats.org/officeDocument/2006/relationships/image"/><Relationship Id="rId16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1.png" Type="http://schemas.openxmlformats.org/officeDocument/2006/relationships/image"/><Relationship Id="rId11" Target="../media/image26.jpeg" Type="http://schemas.openxmlformats.org/officeDocument/2006/relationships/image"/><Relationship Id="rId5" Target="../media/image20.jpeg" Type="http://schemas.openxmlformats.org/officeDocument/2006/relationships/image"/><Relationship Id="rId15" Target="../media/image30.jpeg" Type="http://schemas.openxmlformats.org/officeDocument/2006/relationships/image"/><Relationship Id="rId10" Target="../media/image25.jpeg" Type="http://schemas.openxmlformats.org/officeDocument/2006/relationships/image"/><Relationship Id="rId4" Target="../media/image19.jpeg" Type="http://schemas.openxmlformats.org/officeDocument/2006/relationships/image"/><Relationship Id="rId9" Target="../media/image24.jpeg" Type="http://schemas.openxmlformats.org/officeDocument/2006/relationships/image"/><Relationship Id="rId14" Target="../media/image29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39.jpeg" Type="http://schemas.openxmlformats.org/officeDocument/2006/relationships/image"/><Relationship Id="rId3" Target="../media/image34.jpeg" Type="http://schemas.openxmlformats.org/officeDocument/2006/relationships/image"/><Relationship Id="rId7" Target="../media/image38.pn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7.jpeg" Type="http://schemas.openxmlformats.org/officeDocument/2006/relationships/image"/><Relationship Id="rId11" Target="../media/image42.jpeg" Type="http://schemas.openxmlformats.org/officeDocument/2006/relationships/image"/><Relationship Id="rId5" Target="../media/image36.jpeg" Type="http://schemas.openxmlformats.org/officeDocument/2006/relationships/image"/><Relationship Id="rId10" Target="../media/image41.jpeg" Type="http://schemas.openxmlformats.org/officeDocument/2006/relationships/image"/><Relationship Id="rId4" Target="../media/image35.jpeg" Type="http://schemas.openxmlformats.org/officeDocument/2006/relationships/image"/><Relationship Id="rId9" Target="../media/image4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6" y="2656308"/>
            <a:ext cx="2698938" cy="269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7"/>
          <a:stretch/>
        </p:blipFill>
        <p:spPr>
          <a:xfrm>
            <a:off x="107349" y="92990"/>
            <a:ext cx="2456954" cy="22020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85361"/>
              </p:ext>
            </p:extLst>
          </p:nvPr>
        </p:nvGraphicFramePr>
        <p:xfrm>
          <a:off x="2831473" y="1668679"/>
          <a:ext cx="3721727" cy="3915346"/>
        </p:xfrm>
        <a:graphic>
          <a:graphicData uri="http://schemas.openxmlformats.org/drawingml/2006/table">
            <a:tbl>
              <a:tblPr bandRow="1" firstCol="1" firstRow="1"/>
              <a:tblGrid>
                <a:gridCol w="716691">
                  <a:extLst>
                    <a:ext uri="{9D8B030D-6E8A-4147-A177-3AD203B41FA5}">
                      <a16:colId xmlns:a16="http://schemas.microsoft.com/office/drawing/2014/main" val="3038503437"/>
                    </a:ext>
                  </a:extLst>
                </a:gridCol>
                <a:gridCol w="3005036">
                  <a:extLst>
                    <a:ext uri="{9D8B030D-6E8A-4147-A177-3AD203B41FA5}">
                      <a16:colId xmlns:a16="http://schemas.microsoft.com/office/drawing/2014/main" val="2433377945"/>
                    </a:ext>
                  </a:extLst>
                </a:gridCol>
              </a:tblGrid>
              <a:tr h="543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Year 8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lang="en-GB" sz="20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The Big Picture</a:t>
                      </a:r>
                      <a:r>
                        <a:rPr b="0" baseline="0" dirty="0" lang="en-GB" sz="20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GB" sz="20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Art &amp; Design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887443"/>
                  </a:ext>
                </a:extLst>
              </a:tr>
              <a:tr h="859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Theme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Caring for our </a:t>
                      </a:r>
                      <a:r>
                        <a:rPr b="1"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Natural Environment</a:t>
                      </a: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–Protecting and valuing the fish, insects, birds and plants in our countryside. Preventing litter and pollution.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34694"/>
                  </a:ext>
                </a:extLst>
              </a:tr>
              <a:tr h="57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Subject matter</a:t>
                      </a:r>
                      <a:endParaRPr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Shells, pebbles, litter, birds, fish, animals, insects, our coast and countryside, trees and plants.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04281"/>
                  </a:ext>
                </a:extLst>
              </a:tr>
              <a:tr h="760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Media</a:t>
                      </a:r>
                      <a:endParaRPr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2D -Drawing, painting, textiles(weaving), collage, printing</a:t>
                      </a:r>
                      <a:r>
                        <a:rPr baseline="0"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and P</a:t>
                      </a: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hotoshop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3D –Clay work + </a:t>
                      </a: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card construction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563442"/>
                  </a:ext>
                </a:extLst>
              </a:tr>
              <a:tr h="952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Focus on the</a:t>
                      </a:r>
                      <a:r>
                        <a:rPr baseline="0"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 </a:t>
                      </a:r>
                      <a:r>
                        <a:rPr b="1"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Formal Visual Elements….            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  <a:p>
                      <a:pPr indent="0" lvl="0" marL="0">
                        <a:spcAft>
                          <a:spcPts val="0"/>
                        </a:spcAft>
                        <a:buFont charset="2" panose="05050102010706020507" pitchFamily="18" typeface="Symbol"/>
                        <a:buNone/>
                      </a:pP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Line Shape  Form Tone Texture Space Pattern Colour    </a:t>
                      </a: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  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72884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65" y="2569156"/>
            <a:ext cx="3367008" cy="2514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020" y="83198"/>
            <a:ext cx="2274065" cy="151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095" y="5116709"/>
            <a:ext cx="2175295" cy="1635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18" y="103920"/>
            <a:ext cx="1963082" cy="1469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-85"/>
          <a:stretch/>
        </p:blipFill>
        <p:spPr>
          <a:xfrm rot="16200000">
            <a:off x="9993002" y="4664695"/>
            <a:ext cx="2612543" cy="1603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697" y="99430"/>
            <a:ext cx="2981606" cy="23734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b="-55" r="-67"/>
          <a:stretch/>
        </p:blipFill>
        <p:spPr>
          <a:xfrm>
            <a:off x="7015735" y="83198"/>
            <a:ext cx="1625600" cy="2453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b="238" r="-138"/>
          <a:stretch/>
        </p:blipFill>
        <p:spPr>
          <a:xfrm>
            <a:off x="8487962" y="235301"/>
            <a:ext cx="1130300" cy="1206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/>
          <a:srcRect b="-116"/>
          <a:stretch/>
        </p:blipFill>
        <p:spPr>
          <a:xfrm>
            <a:off x="84412" y="5393410"/>
            <a:ext cx="3355163" cy="1394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/>
          <a:srcRect b="-137"/>
          <a:stretch/>
        </p:blipFill>
        <p:spPr>
          <a:xfrm>
            <a:off x="3431229" y="5300419"/>
            <a:ext cx="2522213" cy="1456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2081" y="5034030"/>
            <a:ext cx="2304368" cy="1718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/>
          <a:srcRect b="57"/>
          <a:stretch/>
        </p:blipFill>
        <p:spPr>
          <a:xfrm>
            <a:off x="128777" y="1757488"/>
            <a:ext cx="2679515" cy="1077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62" y="2435452"/>
            <a:ext cx="2467233" cy="1850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32" y="1864072"/>
            <a:ext cx="1442444" cy="10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3077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8" y="52321"/>
            <a:ext cx="2843395" cy="213254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84980"/>
              </p:ext>
            </p:extLst>
          </p:nvPr>
        </p:nvGraphicFramePr>
        <p:xfrm>
          <a:off x="3190739" y="144599"/>
          <a:ext cx="3954163" cy="3992880"/>
        </p:xfrm>
        <a:graphic>
          <a:graphicData uri="http://schemas.openxmlformats.org/drawingml/2006/table">
            <a:tbl>
              <a:tblPr bandRow="1" firstCol="1" firstRow="1"/>
              <a:tblGrid>
                <a:gridCol w="778476">
                  <a:extLst>
                    <a:ext uri="{9D8B030D-6E8A-4147-A177-3AD203B41FA5}">
                      <a16:colId xmlns:a16="http://schemas.microsoft.com/office/drawing/2014/main" val="3251894463"/>
                    </a:ext>
                  </a:extLst>
                </a:gridCol>
                <a:gridCol w="3175687">
                  <a:extLst>
                    <a:ext uri="{9D8B030D-6E8A-4147-A177-3AD203B41FA5}">
                      <a16:colId xmlns:a16="http://schemas.microsoft.com/office/drawing/2014/main" val="1309768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Year 9</a:t>
                      </a:r>
                      <a:endParaRPr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dirty="0" lang="en-GB" sz="20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Art &amp; Design -</a:t>
                      </a:r>
                      <a:r>
                        <a:rPr b="1" dirty="0"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The Big Picture</a:t>
                      </a:r>
                      <a:r>
                        <a:rPr dirty="0"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  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503197"/>
                  </a:ext>
                </a:extLst>
              </a:tr>
              <a:tr h="9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Theme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b="1" dirty="0" lang="en-GB" sz="1400">
                        <a:effectLst/>
                        <a:latin charset="0" panose="020B0606020202030204" pitchFamily="34" typeface="Arial Narrow"/>
                        <a:ea charset="0" panose="02020603050405020304" pitchFamily="18" typeface="Times New Roman"/>
                        <a:cs charset="0" panose="020B0604020202020204" pitchFamily="34"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b="1" dirty="0" lang="en-GB" sz="1400">
                        <a:effectLst/>
                        <a:latin charset="0" panose="020B0606020202030204" pitchFamily="34" typeface="Arial Narrow"/>
                        <a:ea charset="0" panose="02020603050405020304" pitchFamily="18" typeface="Times New Roman"/>
                        <a:cs charset="0" panose="020B0604020202020204" pitchFamily="34"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b="1" baseline="0" dirty="0" lang="en-GB" sz="1400">
                          <a:effectLst/>
                          <a:latin charset="0" panose="020B0606020202030204" pitchFamily="34" typeface="Arial Narrow"/>
                          <a:ea charset="0" panose="02020603050405020304" pitchFamily="18" typeface="Times New Roman"/>
                          <a:cs charset="0" panose="020B0604020202020204" pitchFamily="34" typeface="Arial"/>
                        </a:rPr>
                        <a:t>                                         </a:t>
                      </a:r>
                      <a:r>
                        <a:rPr b="1" dirty="0" lang="en-GB" sz="1400">
                          <a:effectLst/>
                          <a:latin charset="0" panose="020B0606020202030204" pitchFamily="34" typeface="Arial Narrow"/>
                          <a:ea charset="0" panose="02020603050405020304" pitchFamily="18" typeface="Times New Roman"/>
                          <a:cs charset="0" panose="020B0604020202020204" pitchFamily="34" typeface="Arial"/>
                        </a:rPr>
                        <a:t>Emotions and colour association. How are you feeling today?  Symbolism for mood.</a:t>
                      </a:r>
                      <a:r>
                        <a:rPr b="0" baseline="0"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  <a:cs typeface="+mn-cs"/>
                        </a:rPr>
                        <a:t> </a:t>
                      </a:r>
                      <a:r>
                        <a:rPr b="1" dirty="0" lang="en-GB" sz="1400">
                          <a:effectLst/>
                          <a:latin charset="0" panose="020B0606020202030204" pitchFamily="34" typeface="Arial Narrow"/>
                          <a:ea charset="0" panose="02020603050405020304" pitchFamily="18" typeface="Times New Roman"/>
                          <a:cs charset="0" panose="020B0604020202020204" pitchFamily="34" typeface="Arial"/>
                        </a:rPr>
                        <a:t>Cartoon or animation characters have extremes of mood; super-happy, super-keen, super-sad, super-anxious, super-helpful, super-grumpy.    Moody monsters!      </a:t>
                      </a:r>
                      <a:endParaRPr dirty="0" lang="en-GB" sz="14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 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5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Media</a:t>
                      </a: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Media</a:t>
                      </a:r>
                      <a:r>
                        <a:rPr baseline="0"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- 2</a:t>
                      </a: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D -Drawing, painting, textiles(stitching), collage, printing</a:t>
                      </a:r>
                      <a:r>
                        <a:rPr baseline="0"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 and P</a:t>
                      </a: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hotoshop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3D –Clay work + </a:t>
                      </a:r>
                      <a:r>
                        <a:rPr dirty="0" lang="en-GB" sz="11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card construction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dirty="0" lang="en-GB" sz="12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430388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en-GB" sz="16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 </a:t>
                      </a:r>
                      <a:r>
                        <a:rPr dirty="0" lang="en-GB" sz="12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Focus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b="1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Formal </a:t>
                      </a:r>
                      <a:r>
                        <a:rPr b="1"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Visual Elements….            </a:t>
                      </a:r>
                      <a:endParaRPr dirty="0" lang="en-GB" sz="14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  <a:p>
                      <a:pPr indent="0" lvl="0" marL="0">
                        <a:spcAft>
                          <a:spcPts val="0"/>
                        </a:spcAft>
                        <a:buFont charset="2" panose="05050102010706020507" pitchFamily="18" typeface="Symbol"/>
                        <a:buNone/>
                      </a:pPr>
                      <a:r>
                        <a:rPr dirty="0"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Line Shape  Form Tone Texture Space Pattern </a:t>
                      </a:r>
                      <a:r>
                        <a:rPr lang="en-GB" sz="1400"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</a:rPr>
                        <a:t>Colour       </a:t>
                      </a:r>
                      <a:endParaRPr dirty="0" lang="en-GB" sz="1400"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87208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" y="0"/>
            <a:ext cx="2549246" cy="1904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08965" y="5359895"/>
            <a:ext cx="1528792" cy="131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481" y="4818296"/>
            <a:ext cx="2310714" cy="1962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390" y="1324386"/>
            <a:ext cx="1763416" cy="3418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b="14" r="-13"/>
          <a:stretch/>
        </p:blipFill>
        <p:spPr>
          <a:xfrm rot="16200000">
            <a:off x="10537513" y="-410979"/>
            <a:ext cx="1160361" cy="2202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2672" y="4722234"/>
            <a:ext cx="2750083" cy="20704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0036" y="4576755"/>
            <a:ext cx="3491336" cy="2217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2758" y="2141039"/>
            <a:ext cx="2821956" cy="2161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r="87"/>
          <a:stretch/>
        </p:blipFill>
        <p:spPr>
          <a:xfrm flipH="1">
            <a:off x="10962230" y="3414361"/>
            <a:ext cx="1093986" cy="14039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096" y="2421649"/>
            <a:ext cx="1429140" cy="19173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93928" y="298215"/>
            <a:ext cx="1906292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en-US" spc="0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Mood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r="201"/>
          <a:stretch/>
        </p:blipFill>
        <p:spPr>
          <a:xfrm>
            <a:off x="30997" y="4693443"/>
            <a:ext cx="2586013" cy="2096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10" y="2021245"/>
            <a:ext cx="1752600" cy="260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017040" y="1288289"/>
            <a:ext cx="2260160" cy="2238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75330" y="3850837"/>
            <a:ext cx="1698767" cy="1834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512204" y="2122244"/>
            <a:ext cx="733795" cy="10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1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95166"/>
              </p:ext>
            </p:extLst>
          </p:nvPr>
        </p:nvGraphicFramePr>
        <p:xfrm>
          <a:off x="3200006" y="1615891"/>
          <a:ext cx="5318646" cy="3724211"/>
        </p:xfrm>
        <a:graphic>
          <a:graphicData uri="http://schemas.openxmlformats.org/drawingml/2006/table">
            <a:tbl>
              <a:tblPr firstRow="1" firstCol="1" bandRow="1"/>
              <a:tblGrid>
                <a:gridCol w="765709">
                  <a:extLst>
                    <a:ext uri="{9D8B030D-6E8A-4147-A177-3AD203B41FA5}">
                      <a16:colId xmlns:a16="http://schemas.microsoft.com/office/drawing/2014/main" val="2942776419"/>
                    </a:ext>
                  </a:extLst>
                </a:gridCol>
                <a:gridCol w="4552937">
                  <a:extLst>
                    <a:ext uri="{9D8B030D-6E8A-4147-A177-3AD203B41FA5}">
                      <a16:colId xmlns:a16="http://schemas.microsoft.com/office/drawing/2014/main" val="634780917"/>
                    </a:ext>
                  </a:extLst>
                </a:gridCol>
              </a:tblGrid>
              <a:tr h="7075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Year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 &amp; Design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Big Picture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721968"/>
                  </a:ext>
                </a:extLst>
              </a:tr>
              <a:tr h="1219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Year 10 –</a:t>
                      </a: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</a:t>
                      </a:r>
                      <a:r>
                        <a:rPr lang="en-GB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create in 3D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Learn how to draw in 3D, then to design and create in 3D.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Rendering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-Understanding 3D Perspective drawing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Architecture – 3D model making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Healthy buildings to live and work in:</a:t>
                      </a:r>
                      <a:r>
                        <a:rPr lang="en-GB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consider the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environment via solar /renewable energy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Clay coil</a:t>
                      </a:r>
                      <a:r>
                        <a:rPr lang="en-GB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pots </a:t>
                      </a:r>
                      <a:r>
                        <a:rPr lang="en-GB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3D . Form v function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Photoshop</a:t>
                      </a:r>
                      <a:r>
                        <a:rPr lang="en-GB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Design a logo for your building.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Lino Printing / Symmetrical repeat pattern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617972"/>
                  </a:ext>
                </a:extLst>
              </a:tr>
              <a:tr h="51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2D -Drawing, painting, textiles, collage, printing</a:t>
                      </a:r>
                      <a:r>
                        <a:rPr lang="en-GB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P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hotoshop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3D –Clay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 + card construction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320796"/>
                  </a:ext>
                </a:extLst>
              </a:tr>
              <a:tr h="4311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Focus on the 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Formal Visual Elements….            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Line Shape  Form Tone Texture Space Pattern Colour   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66743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3600" y="516459"/>
            <a:ext cx="3364792" cy="252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569" y="1988997"/>
            <a:ext cx="2088293" cy="1396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6" y="5071727"/>
            <a:ext cx="2270726" cy="1696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0" y="3472578"/>
            <a:ext cx="3361793" cy="336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0" y="95860"/>
            <a:ext cx="3161243" cy="3040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745" y="5256037"/>
            <a:ext cx="2928914" cy="1532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460" y="179132"/>
            <a:ext cx="2049759" cy="1365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081" y="95860"/>
            <a:ext cx="3332866" cy="1866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7742" y="5153474"/>
            <a:ext cx="2741827" cy="1542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27" y="3219194"/>
            <a:ext cx="2983180" cy="17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309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 Narrow</vt:lpstr>
      <vt:lpstr>Calibri Light</vt:lpstr>
      <vt:lpstr>Symbol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REID</dc:creator>
  <cp:lastModifiedBy>J ARMSTRONG</cp:lastModifiedBy>
  <cp:revision>24</cp:revision>
  <cp:lastPrinted>2022-06-20T11:29:07Z</cp:lastPrinted>
  <dcterms:created xsi:type="dcterms:W3CDTF">2022-05-26T17:40:43Z</dcterms:created>
  <dcterms:modified xsi:type="dcterms:W3CDTF">2022-09-14T09:02:37Z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1648004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